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</p:sldIdLst>
  <p:sldSz cy="6858000" cx="12192000"/>
  <p:notesSz cx="6858000" cy="9144000"/>
  <p:embeddedFontLst>
    <p:embeddedFont>
      <p:font typeface="Open Sans"/>
      <p:regular r:id="rId116"/>
      <p:bold r:id="rId117"/>
      <p:italic r:id="rId118"/>
      <p:boldItalic r:id="rId1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20" roundtripDataSignature="AMtx7mgFtgxOHAwuxQgiKJEHrqYdDO+X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120" Type="http://customschemas.google.com/relationships/presentationmetadata" Target="meta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font" Target="fonts/OpenSans-italic.fntdata"/><Relationship Id="rId117" Type="http://schemas.openxmlformats.org/officeDocument/2006/relationships/font" Target="fonts/OpenSans-bold.fntdata"/><Relationship Id="rId116" Type="http://schemas.openxmlformats.org/officeDocument/2006/relationships/font" Target="fonts/OpenSans-regular.fntdata"/><Relationship Id="rId115" Type="http://schemas.openxmlformats.org/officeDocument/2006/relationships/slide" Target="slides/slide111.xml"/><Relationship Id="rId119" Type="http://schemas.openxmlformats.org/officeDocument/2006/relationships/font" Target="fonts/OpenSans-boldItalic.fntdata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58" Type="http://schemas.openxmlformats.org/officeDocument/2006/relationships/slide" Target="slides/slide5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10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0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p10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10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10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0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10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0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0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1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1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9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9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2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1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1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1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1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1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1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2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103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12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10.png"/><Relationship Id="rId4" Type="http://schemas.openxmlformats.org/officeDocument/2006/relationships/image" Target="../media/image108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14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19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6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4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7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0" Type="http://schemas.openxmlformats.org/officeDocument/2006/relationships/image" Target="../media/image6.png"/><Relationship Id="rId9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8" Type="http://schemas.openxmlformats.org/officeDocument/2006/relationships/image" Target="../media/image1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kubernetes-io.translate.goog/docs/concepts/overview/working-with-objects/names?_x_tr_sl=en&amp;_x_tr_tl=es&amp;_x_tr_hl=es&amp;_x_tr_pto=ajax,sc,elem#rfc-1035-label-names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png"/><Relationship Id="rId4" Type="http://schemas.openxmlformats.org/officeDocument/2006/relationships/image" Target="../media/image76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2.png"/><Relationship Id="rId4" Type="http://schemas.openxmlformats.org/officeDocument/2006/relationships/image" Target="../media/image6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0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80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4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81.png"/><Relationship Id="rId4" Type="http://schemas.openxmlformats.org/officeDocument/2006/relationships/image" Target="../media/image75.png"/><Relationship Id="rId5" Type="http://schemas.openxmlformats.org/officeDocument/2006/relationships/image" Target="../media/image84.png"/><Relationship Id="rId6" Type="http://schemas.openxmlformats.org/officeDocument/2006/relationships/image" Target="../media/image7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9.png"/><Relationship Id="rId4" Type="http://schemas.openxmlformats.org/officeDocument/2006/relationships/image" Target="../media/image82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8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0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1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5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95.png"/><Relationship Id="rId4" Type="http://schemas.openxmlformats.org/officeDocument/2006/relationships/image" Target="../media/image8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7.png"/><Relationship Id="rId4" Type="http://schemas.openxmlformats.org/officeDocument/2006/relationships/image" Target="../media/image8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4.png"/><Relationship Id="rId4" Type="http://schemas.openxmlformats.org/officeDocument/2006/relationships/image" Target="../media/image89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9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10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100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04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0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0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0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8842248" y="1481328"/>
            <a:ext cx="2926080" cy="24688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s-AR" sz="4000"/>
              <a:t>Training de Kubernetes con Docker</a:t>
            </a:r>
            <a:endParaRPr sz="4000"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8842248" y="4078224"/>
            <a:ext cx="2926080" cy="13075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descr="Logo, company name&#10;&#10;Description automatically generated" id="86" name="Google Shape;86;p1"/>
          <p:cNvPicPr preferRelativeResize="0"/>
          <p:nvPr/>
        </p:nvPicPr>
        <p:blipFill rotWithShape="1">
          <a:blip r:embed="rId3">
            <a:alphaModFix/>
          </a:blip>
          <a:srcRect b="566" l="0" r="1" t="16247"/>
          <a:stretch/>
        </p:blipFill>
        <p:spPr>
          <a:xfrm>
            <a:off x="921910" y="465243"/>
            <a:ext cx="7365366" cy="5070087"/>
          </a:xfrm>
          <a:custGeom>
            <a:rect b="b" l="l" r="r" t="t"/>
            <a:pathLst>
              <a:path extrusionOk="0" h="5343065" w="7761924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554416" y="365125"/>
            <a:ext cx="11167447" cy="208931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EDED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C5C2C2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0"/>
          <p:cNvSpPr/>
          <p:nvPr/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0"/>
          <p:cNvSpPr/>
          <p:nvPr/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0"/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Hablemos de la Virtualizacion Tradicional y la Virtualizacion Basada en Contenedores</a:t>
            </a:r>
            <a:endParaRPr/>
          </a:p>
        </p:txBody>
      </p:sp>
      <p:pic>
        <p:nvPicPr>
          <p:cNvPr descr="Graphical user interface&#10;&#10;Description automatically generated" id="255" name="Google Shape;255;p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165" y="2673431"/>
            <a:ext cx="4466492" cy="348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7658" y="3242749"/>
            <a:ext cx="7403178" cy="2535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00"/>
          <p:cNvSpPr txBox="1"/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b="1" lang="es-AR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Kubernetes en producción</a:t>
            </a:r>
            <a:endParaRPr sz="4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3" name="Google Shape;773;p10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2428" y="1288373"/>
            <a:ext cx="7225748" cy="4281253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p100"/>
          <p:cNvSpPr txBox="1"/>
          <p:nvPr/>
        </p:nvSpPr>
        <p:spPr>
          <a:xfrm>
            <a:off x="354352" y="1444061"/>
            <a:ext cx="3492205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en Producción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Estudiaremos Kubernetes con Google Cloud Platform y con Elastic Kubernetes Services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, email&#10;&#10;Description automatically generated" id="779" name="Google Shape;779;p10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2889" y="333910"/>
            <a:ext cx="9396995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&#10;&#10;Description automatically generated" id="784" name="Google Shape;784;p10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" l="1689" r="1813" t="0"/>
          <a:stretch/>
        </p:blipFill>
        <p:spPr>
          <a:xfrm>
            <a:off x="615790" y="508000"/>
            <a:ext cx="10960420" cy="5792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03"/>
          <p:cNvSpPr txBox="1"/>
          <p:nvPr>
            <p:ph type="title"/>
          </p:nvPr>
        </p:nvSpPr>
        <p:spPr>
          <a:xfrm>
            <a:off x="1295400" y="669925"/>
            <a:ext cx="4800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Google Kubernetes Engine		</a:t>
            </a:r>
            <a:endParaRPr/>
          </a:p>
        </p:txBody>
      </p:sp>
      <p:sp>
        <p:nvSpPr>
          <p:cNvPr id="790" name="Google Shape;790;p103"/>
          <p:cNvSpPr txBox="1"/>
          <p:nvPr>
            <p:ph idx="1" type="body"/>
          </p:nvPr>
        </p:nvSpPr>
        <p:spPr>
          <a:xfrm>
            <a:off x="1295400" y="2288833"/>
            <a:ext cx="4800600" cy="3711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s-AR" sz="1700"/>
              <a:t>Solución Managed de Kubernetes para la Nube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s-AR" sz="1700"/>
              <a:t>Integrado totalmente en Google Cloud Platform</a:t>
            </a:r>
            <a:endParaRPr b="1" sz="17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s-AR" sz="1700"/>
              <a:t>Ligero, ágil, funciona en cualquier equipo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s-AR" sz="1700"/>
              <a:t>Llevemos un laboratorio paso a paso!</a:t>
            </a:r>
            <a:endParaRPr/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b="1" sz="17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s-AR" sz="1700"/>
              <a:t>Que necesitaremos :</a:t>
            </a:r>
            <a:endParaRPr/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b="1" sz="17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s-AR" sz="1700"/>
              <a:t>Una cuenta en Google Cloud Platform (Es Gratuita)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s-AR" sz="1700"/>
              <a:t>Nuestra Guia paso a paso de creación de Clusters de Kubernetes con GKE</a:t>
            </a:r>
            <a:endParaRPr b="1" sz="1700"/>
          </a:p>
        </p:txBody>
      </p:sp>
      <p:pic>
        <p:nvPicPr>
          <p:cNvPr id="791" name="Google Shape;791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5193" y="815675"/>
            <a:ext cx="3588640" cy="1893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38661" y="4620123"/>
            <a:ext cx="3588640" cy="10048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04"/>
          <p:cNvSpPr txBox="1"/>
          <p:nvPr>
            <p:ph type="title"/>
          </p:nvPr>
        </p:nvSpPr>
        <p:spPr>
          <a:xfrm>
            <a:off x="630936" y="457200"/>
            <a:ext cx="4343400" cy="1929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r>
              <a:rPr lang="es-AR" sz="4800"/>
              <a:t>Como funciona?	</a:t>
            </a:r>
            <a:endParaRPr sz="4800"/>
          </a:p>
        </p:txBody>
      </p:sp>
      <p:sp>
        <p:nvSpPr>
          <p:cNvPr id="798" name="Google Shape;798;p104"/>
          <p:cNvSpPr txBox="1"/>
          <p:nvPr>
            <p:ph idx="1" type="body"/>
          </p:nvPr>
        </p:nvSpPr>
        <p:spPr>
          <a:xfrm>
            <a:off x="5541263" y="457200"/>
            <a:ext cx="6007608" cy="19293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s-AR" sz="2200"/>
              <a:t>Funciona con estructuras llamadas Clusters y con los servicios de GCP</a:t>
            </a:r>
            <a:endParaRPr sz="2200"/>
          </a:p>
        </p:txBody>
      </p:sp>
      <p:pic>
        <p:nvPicPr>
          <p:cNvPr id="799" name="Google Shape;799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344" y="2939377"/>
            <a:ext cx="5468112" cy="293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4496" y="3643396"/>
            <a:ext cx="5468112" cy="1531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05"/>
          <p:cNvSpPr txBox="1"/>
          <p:nvPr>
            <p:ph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s-AR" sz="3600">
                <a:latin typeface="Calibri"/>
                <a:ea typeface="Calibri"/>
                <a:cs typeface="Calibri"/>
                <a:sym typeface="Calibri"/>
              </a:rPr>
              <a:t>Momento de Laboratorio</a:t>
            </a:r>
            <a:r>
              <a:rPr lang="es-A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/>
          </a:p>
        </p:txBody>
      </p:sp>
      <p:pic>
        <p:nvPicPr>
          <p:cNvPr id="806" name="Google Shape;806;p10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7182" y="643466"/>
            <a:ext cx="5740968" cy="556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06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106"/>
          <p:cNvSpPr txBox="1"/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AR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GKE – Google Kubernetes Engine</a:t>
            </a:r>
            <a:endParaRPr/>
          </a:p>
        </p:txBody>
      </p:sp>
      <p:sp>
        <p:nvSpPr>
          <p:cNvPr id="813" name="Google Shape;813;p10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814" name="Google Shape;814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7291" y="2372553"/>
            <a:ext cx="7853648" cy="3418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7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107"/>
          <p:cNvSpPr txBox="1"/>
          <p:nvPr>
            <p:ph type="title"/>
          </p:nvPr>
        </p:nvSpPr>
        <p:spPr>
          <a:xfrm>
            <a:off x="572493" y="238539"/>
            <a:ext cx="11018520" cy="14344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AR" sz="5400"/>
              <a:t>Google Kubernetes Engine	</a:t>
            </a:r>
            <a:endParaRPr sz="5400"/>
          </a:p>
        </p:txBody>
      </p:sp>
      <p:sp>
        <p:nvSpPr>
          <p:cNvPr id="821" name="Google Shape;821;p107"/>
          <p:cNvSpPr/>
          <p:nvPr/>
        </p:nvSpPr>
        <p:spPr>
          <a:xfrm>
            <a:off x="572493" y="1681544"/>
            <a:ext cx="10972800" cy="18288"/>
          </a:xfrm>
          <a:custGeom>
            <a:rect b="b" l="l" r="r" t="t"/>
            <a:pathLst>
              <a:path extrusionOk="0" fill="none" h="18288" w="1097280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extrusionOk="0" h="18288" w="1097280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4901"/>
            </a:schemeClr>
          </a:solidFill>
          <a:ln cap="rnd" cmpd="sng" w="44450">
            <a:solidFill>
              <a:schemeClr val="accent2">
                <a:alpha val="74901"/>
              </a:scheme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107"/>
          <p:cNvSpPr txBox="1"/>
          <p:nvPr>
            <p:ph idx="1" type="body"/>
          </p:nvPr>
        </p:nvSpPr>
        <p:spPr>
          <a:xfrm>
            <a:off x="572493" y="2071316"/>
            <a:ext cx="6713552" cy="41191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s-AR" sz="2000"/>
              <a:t>Solución Managed de Kubernetes para la Nube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s-AR" sz="2000"/>
              <a:t>Integrado totalmente en GCP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s-AR" sz="2000"/>
              <a:t>Ligero, ágil, funciona en cualquier equipo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s-AR" sz="2000"/>
              <a:t>Llevemos un laboratorio paso a paso!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s-AR" sz="2000"/>
              <a:t>Que necesitaremos :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b="1"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s-AR" sz="2000"/>
              <a:t>Una cuenta en GCP , gratuita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lang="es-AR" sz="2000"/>
              <a:t>Nuestra Guia paso a paso de creación de Clusters de GCP GKE</a:t>
            </a:r>
            <a:endParaRPr b="1" sz="2000"/>
          </a:p>
        </p:txBody>
      </p:sp>
      <p:pic>
        <p:nvPicPr>
          <p:cNvPr id="823" name="Google Shape;823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538" y="2264379"/>
            <a:ext cx="3072383" cy="2668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08"/>
          <p:cNvSpPr txBox="1"/>
          <p:nvPr>
            <p:ph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s-AR" sz="3600">
                <a:latin typeface="Calibri"/>
                <a:ea typeface="Calibri"/>
                <a:cs typeface="Calibri"/>
                <a:sym typeface="Calibri"/>
              </a:rPr>
              <a:t>Momento de Laboratorio</a:t>
            </a:r>
            <a:r>
              <a:rPr lang="es-A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/>
          </a:p>
        </p:txBody>
      </p:sp>
      <p:pic>
        <p:nvPicPr>
          <p:cNvPr id="829" name="Google Shape;829;p10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2332" y="376338"/>
            <a:ext cx="5740968" cy="556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09"/>
          <p:cNvSpPr/>
          <p:nvPr/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78448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109"/>
          <p:cNvSpPr txBox="1"/>
          <p:nvPr>
            <p:ph type="title"/>
          </p:nvPr>
        </p:nvSpPr>
        <p:spPr>
          <a:xfrm>
            <a:off x="838200" y="171162"/>
            <a:ext cx="2840182" cy="23711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s-AR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AKS – Azure Kubernetes Service</a:t>
            </a:r>
            <a:endParaRPr/>
          </a:p>
        </p:txBody>
      </p:sp>
      <p:pic>
        <p:nvPicPr>
          <p:cNvPr id="836" name="Google Shape;836;p10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7933" y="1041539"/>
            <a:ext cx="7347537" cy="4775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65770" y="643468"/>
            <a:ext cx="7791703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110"/>
          <p:cNvSpPr txBox="1"/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AR" sz="3600"/>
              <a:t>Azure Kubernetes Service</a:t>
            </a:r>
            <a:endParaRPr sz="3600"/>
          </a:p>
        </p:txBody>
      </p:sp>
      <p:sp>
        <p:nvSpPr>
          <p:cNvPr id="843" name="Google Shape;843;p110"/>
          <p:cNvSpPr txBox="1"/>
          <p:nvPr>
            <p:ph idx="1" type="body"/>
          </p:nvPr>
        </p:nvSpPr>
        <p:spPr>
          <a:xfrm>
            <a:off x="643469" y="1782981"/>
            <a:ext cx="4008384" cy="4393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s-AR" sz="1700"/>
              <a:t>Solución Managed de Kubernetes para la Nube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s-AR" sz="1700"/>
              <a:t>Integrado totalmente en Azure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s-AR" sz="1700"/>
              <a:t>Ligero, ágil, funciona en cualquier equipo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s-AR" sz="1700"/>
              <a:t>Llevemos un laboratorio paso a paso!</a:t>
            </a:r>
            <a:endParaRPr/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b="1" sz="17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s-AR" sz="1700"/>
              <a:t>Que necesitaremos :</a:t>
            </a:r>
            <a:endParaRPr/>
          </a:p>
          <a:p>
            <a:pPr indent="-1206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t/>
            </a:r>
            <a:endParaRPr b="1" sz="17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s-AR" sz="1700"/>
              <a:t>Una cuenta en Azure, gratuita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s-AR" sz="1700"/>
              <a:t>Nuestra Guia paso a paso de creación de Clusters de AWS AKS</a:t>
            </a:r>
            <a:endParaRPr b="1" sz="1700"/>
          </a:p>
        </p:txBody>
      </p:sp>
      <p:grpSp>
        <p:nvGrpSpPr>
          <p:cNvPr id="844" name="Google Shape;844;p110"/>
          <p:cNvGrpSpPr/>
          <p:nvPr/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845" name="Google Shape;845;p110"/>
            <p:cNvSpPr/>
            <p:nvPr/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fmla="val 50000" name="adj"/>
              </a:avLst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10"/>
            <p:cNvSpPr/>
            <p:nvPr/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47" name="Google Shape;847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5320" y="2205211"/>
            <a:ext cx="6253212" cy="35174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8" name="Google Shape;848;p110"/>
          <p:cNvGrpSpPr/>
          <p:nvPr/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849" name="Google Shape;849;p110"/>
            <p:cNvSpPr/>
            <p:nvPr/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10"/>
            <p:cNvSpPr/>
            <p:nvPr/>
          </p:nvSpPr>
          <p:spPr>
            <a:xfrm rot="-5400000">
              <a:off x="10289068" y="1343027"/>
              <a:ext cx="2532832" cy="1273032"/>
            </a:xfrm>
            <a:prstGeom prst="triangle">
              <a:avLst>
                <a:gd fmla="val 50000" name="adj"/>
              </a:avLst>
            </a:prstGeom>
            <a:solidFill>
              <a:schemeClr val="accent4">
                <a:alpha val="29803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1"/>
          <p:cNvSpPr txBox="1"/>
          <p:nvPr>
            <p:ph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s-AR" sz="3600">
                <a:latin typeface="Calibri"/>
                <a:ea typeface="Calibri"/>
                <a:cs typeface="Calibri"/>
                <a:sym typeface="Calibri"/>
              </a:rPr>
              <a:t>Momento de Laboratorio</a:t>
            </a:r>
            <a:r>
              <a:rPr lang="es-AR"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/>
          </a:p>
        </p:txBody>
      </p:sp>
      <p:pic>
        <p:nvPicPr>
          <p:cNvPr id="856" name="Google Shape;856;p1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7182" y="643466"/>
            <a:ext cx="5740968" cy="556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14085" y="643467"/>
            <a:ext cx="6963830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271" name="Google Shape;271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4710" y="695896"/>
            <a:ext cx="9173823" cy="5466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276" name="Google Shape;276;p1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3969" y="643467"/>
            <a:ext cx="9564062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281" name="Google Shape;281;p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779" y="643467"/>
            <a:ext cx="10408441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company name&#10;&#10;Description automatically generated" id="286" name="Google Shape;286;p1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4431" y="643466"/>
            <a:ext cx="9363137" cy="557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677" y="643467"/>
            <a:ext cx="9402645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296" name="Google Shape;296;p1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3" l="985" r="1550" t="0"/>
          <a:stretch/>
        </p:blipFill>
        <p:spPr>
          <a:xfrm>
            <a:off x="1595467" y="643467"/>
            <a:ext cx="9001065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&#10;&#10;Description automatically generated" id="301" name="Google Shape;301;p1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4677" y="643467"/>
            <a:ext cx="9402645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"/>
          <p:cNvSpPr txBox="1"/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AR" sz="3600"/>
              <a:t>Temario de Contenedores y Kubernetes</a:t>
            </a:r>
            <a:endParaRPr sz="3600"/>
          </a:p>
        </p:txBody>
      </p:sp>
      <p:grpSp>
        <p:nvGrpSpPr>
          <p:cNvPr id="92" name="Google Shape;92;p2"/>
          <p:cNvGrpSpPr/>
          <p:nvPr/>
        </p:nvGrpSpPr>
        <p:grpSpPr>
          <a:xfrm>
            <a:off x="1420845" y="1826803"/>
            <a:ext cx="9350309" cy="4348981"/>
            <a:chOff x="582645" y="1178"/>
            <a:chExt cx="9350309" cy="4348981"/>
          </a:xfrm>
        </p:grpSpPr>
        <p:sp>
          <p:nvSpPr>
            <p:cNvPr id="93" name="Google Shape;93;p2"/>
            <p:cNvSpPr/>
            <p:nvPr/>
          </p:nvSpPr>
          <p:spPr>
            <a:xfrm>
              <a:off x="582645" y="1178"/>
              <a:ext cx="2174490" cy="130469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 txBox="1"/>
            <p:nvPr/>
          </p:nvSpPr>
          <p:spPr>
            <a:xfrm>
              <a:off x="582645" y="1178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AR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contenedores</a:t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974584" y="1178"/>
              <a:ext cx="2174490" cy="1304694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2974584" y="1178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AR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repositorio de imágenes</a:t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366524" y="1178"/>
              <a:ext cx="2174490" cy="1304694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5366524" y="1178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AR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– Servicios de red</a:t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758464" y="1178"/>
              <a:ext cx="2174490" cy="1304694"/>
            </a:xfrm>
            <a:prstGeom prst="rect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 txBox="1"/>
            <p:nvPr/>
          </p:nvSpPr>
          <p:spPr>
            <a:xfrm>
              <a:off x="7758464" y="1178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AR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Línea de comandos</a:t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82645" y="1523321"/>
              <a:ext cx="2174490" cy="1304694"/>
            </a:xfrm>
            <a:prstGeom prst="rect">
              <a:avLst/>
            </a:prstGeom>
            <a:solidFill>
              <a:schemeClr val="accent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582645" y="1523321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AR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– Contenedores linux</a:t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974584" y="1523321"/>
              <a:ext cx="2174490" cy="130469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2974584" y="1523321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AR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– Contenedores windows</a:t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5366524" y="1523321"/>
              <a:ext cx="2174490" cy="1304694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5366524" y="1523321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AR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Imagenes de docker</a:t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758464" y="1523321"/>
              <a:ext cx="2174490" cy="1304694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7758464" y="1523321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AR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Docker Registry</a:t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582645" y="3045465"/>
              <a:ext cx="2174490" cy="1304694"/>
            </a:xfrm>
            <a:prstGeom prst="rect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582645" y="3045465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AR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Docker Hub</a:t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974584" y="3045465"/>
              <a:ext cx="2174490" cy="1304694"/>
            </a:xfrm>
            <a:prstGeom prst="rect">
              <a:avLst/>
            </a:prstGeom>
            <a:solidFill>
              <a:schemeClr val="accent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 txBox="1"/>
            <p:nvPr/>
          </p:nvSpPr>
          <p:spPr>
            <a:xfrm>
              <a:off x="2974584" y="3045465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AR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Docker Engine</a:t>
              </a: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5366524" y="3045465"/>
              <a:ext cx="2174490" cy="1304694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"/>
            <p:cNvSpPr txBox="1"/>
            <p:nvPr/>
          </p:nvSpPr>
          <p:spPr>
            <a:xfrm>
              <a:off x="5366524" y="3045465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AR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Docker client</a:t>
              </a: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7758464" y="3045465"/>
              <a:ext cx="2174490" cy="1304694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"/>
            <p:cNvSpPr txBox="1"/>
            <p:nvPr/>
          </p:nvSpPr>
          <p:spPr>
            <a:xfrm>
              <a:off x="7758464" y="3045465"/>
              <a:ext cx="2174490" cy="13046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9050" lIns="99050" spcFirstLastPara="1" rIns="99050" wrap="square" tIns="990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Calibri"/>
                <a:buNone/>
              </a:pPr>
              <a:r>
                <a:rPr b="0" i="0" lang="es-AR" sz="2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DockerHub</a:t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5588" l="0" r="1" t="5566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1"/>
          <p:cNvSpPr/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cap="flat" cmpd="thinThick" w="174625">
            <a:solidFill>
              <a:srgbClr val="2626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Calibri"/>
              <a:buNone/>
            </a:pPr>
            <a:r>
              <a:rPr lang="es-AR" sz="2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Hello World</a:t>
            </a:r>
            <a:endParaRPr sz="2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2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0" y="1000362"/>
            <a:ext cx="7188199" cy="4853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4502" y="643467"/>
            <a:ext cx="9842995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3"/>
          <p:cNvSpPr txBox="1"/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AR" sz="3600"/>
              <a:t>Comenzemos los Labotarios!		</a:t>
            </a:r>
            <a:endParaRPr sz="3600"/>
          </a:p>
        </p:txBody>
      </p:sp>
      <p:sp>
        <p:nvSpPr>
          <p:cNvPr id="323" name="Google Shape;323;p23"/>
          <p:cNvSpPr txBox="1"/>
          <p:nvPr>
            <p:ph idx="1" type="body"/>
          </p:nvPr>
        </p:nvSpPr>
        <p:spPr>
          <a:xfrm>
            <a:off x="643467" y="1782981"/>
            <a:ext cx="10905066" cy="43939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AR" sz="2000"/>
              <a:t>Necesitaremos</a:t>
            </a:r>
            <a:endParaRPr/>
          </a:p>
          <a:p>
            <a:pPr indent="-101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AR" sz="2000"/>
              <a:t>Instalar Docker en Windows o Linux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AR" sz="2000"/>
              <a:t>Tener contigo la guía de Instalación de Docker en Windows y Linux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AR" sz="2000"/>
              <a:t>Instalar Docker Composer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AR" sz="2000"/>
              <a:t>Crear una cuenta en Dockerhub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s-AR" sz="2000"/>
              <a:t>Seguir adelante la practica </a:t>
            </a:r>
            <a:endParaRPr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website&#10;&#10;Description automatically generated" id="328" name="Google Shape;328;p2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2257" y="475275"/>
            <a:ext cx="9058647" cy="5571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333" name="Google Shape;333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716365"/>
            <a:ext cx="10905066" cy="5425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893571"/>
            <a:ext cx="10905066" cy="5070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650" l="0" r="1" t="6116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348" name="Google Shape;348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6307" y="643467"/>
            <a:ext cx="9339385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353" name="Google Shape;353;p2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4404" y="643467"/>
            <a:ext cx="9523192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"/>
          <p:cNvSpPr txBox="1"/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AR" sz="3600"/>
              <a:t>Laboratorios de Contenedores</a:t>
            </a:r>
            <a:endParaRPr sz="3600"/>
          </a:p>
        </p:txBody>
      </p:sp>
      <p:grpSp>
        <p:nvGrpSpPr>
          <p:cNvPr id="122" name="Google Shape;122;p3"/>
          <p:cNvGrpSpPr/>
          <p:nvPr/>
        </p:nvGrpSpPr>
        <p:grpSpPr>
          <a:xfrm>
            <a:off x="1416878" y="1825913"/>
            <a:ext cx="9358242" cy="4350761"/>
            <a:chOff x="578678" y="288"/>
            <a:chExt cx="9358242" cy="4350761"/>
          </a:xfrm>
        </p:grpSpPr>
        <p:sp>
          <p:nvSpPr>
            <p:cNvPr id="123" name="Google Shape;123;p3"/>
            <p:cNvSpPr/>
            <p:nvPr/>
          </p:nvSpPr>
          <p:spPr>
            <a:xfrm>
              <a:off x="898829" y="288"/>
              <a:ext cx="1001496" cy="10014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112262" y="213721"/>
              <a:ext cx="574628" cy="57462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78678" y="1313725"/>
              <a:ext cx="1641796" cy="65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 txBox="1"/>
            <p:nvPr/>
          </p:nvSpPr>
          <p:spPr>
            <a:xfrm>
              <a:off x="578678" y="1313725"/>
              <a:ext cx="1641796" cy="65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0" i="0" lang="es-AR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SERVIDOR WEB EN UN CONTENEDOR</a:t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827940" y="288"/>
              <a:ext cx="1001496" cy="10014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041374" y="213721"/>
              <a:ext cx="574628" cy="574628"/>
            </a:xfrm>
            <a:prstGeom prst="rect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2507790" y="1313725"/>
              <a:ext cx="1641796" cy="65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 txBox="1"/>
            <p:nvPr/>
          </p:nvSpPr>
          <p:spPr>
            <a:xfrm>
              <a:off x="2507790" y="1313725"/>
              <a:ext cx="1641796" cy="65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0" i="0" lang="es-AR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ORQUESTADORES DE CONTENEDORES</a:t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4757051" y="288"/>
              <a:ext cx="1001496" cy="10014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4970485" y="213721"/>
              <a:ext cx="574628" cy="574628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436901" y="1313725"/>
              <a:ext cx="1641796" cy="65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 txBox="1"/>
            <p:nvPr/>
          </p:nvSpPr>
          <p:spPr>
            <a:xfrm>
              <a:off x="4436901" y="1313725"/>
              <a:ext cx="1641796" cy="65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0" i="0" lang="es-AR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EXPLORANDO PODS - TEORIA Y APLICACION</a:t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6686163" y="288"/>
              <a:ext cx="1001496" cy="1001496"/>
            </a:xfrm>
            <a:prstGeom prst="ellipse">
              <a:avLst/>
            </a:prstGeom>
            <a:solidFill>
              <a:srgbClr val="599B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6899596" y="213721"/>
              <a:ext cx="574628" cy="574628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6366012" y="1313725"/>
              <a:ext cx="1641796" cy="65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 txBox="1"/>
            <p:nvPr/>
          </p:nvSpPr>
          <p:spPr>
            <a:xfrm>
              <a:off x="6366012" y="1313725"/>
              <a:ext cx="1641796" cy="65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0" i="0" lang="es-AR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REPLICASETS - RÉPLICAS EN TUS PODS</a:t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8615274" y="288"/>
              <a:ext cx="1001496" cy="100149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8828708" y="213721"/>
              <a:ext cx="574628" cy="574628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8295124" y="1313725"/>
              <a:ext cx="1641796" cy="65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 txBox="1"/>
            <p:nvPr/>
          </p:nvSpPr>
          <p:spPr>
            <a:xfrm>
              <a:off x="8295124" y="1313725"/>
              <a:ext cx="1641796" cy="65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0" i="0" lang="es-AR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DEPLOYMENTS - ROLLOUTS &amp; ROLLBACKS </a:t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2827940" y="2380893"/>
              <a:ext cx="1001496" cy="10014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3041374" y="2594327"/>
              <a:ext cx="574628" cy="574628"/>
            </a:xfrm>
            <a:prstGeom prst="rect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2507790" y="3694331"/>
              <a:ext cx="1641796" cy="65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 txBox="1"/>
            <p:nvPr/>
          </p:nvSpPr>
          <p:spPr>
            <a:xfrm>
              <a:off x="2507790" y="3694331"/>
              <a:ext cx="1641796" cy="65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0" i="0" lang="es-AR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SERVICES &amp; ENDPOINTS - KUBERNETES SERVICE DISCOVERY</a:t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4757051" y="2380893"/>
              <a:ext cx="1001496" cy="100149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4970485" y="2594327"/>
              <a:ext cx="574628" cy="574628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4436901" y="3694331"/>
              <a:ext cx="1641796" cy="65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 txBox="1"/>
            <p:nvPr/>
          </p:nvSpPr>
          <p:spPr>
            <a:xfrm>
              <a:off x="4436901" y="3694331"/>
              <a:ext cx="1641796" cy="65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0" i="0" lang="es-AR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GOLANG, JAVASCRIPT Y KUBERNETES -DESPLIEGUE DE APP</a:t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6686163" y="2380893"/>
              <a:ext cx="1001496" cy="10014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6899596" y="2594327"/>
              <a:ext cx="574628" cy="574628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6366012" y="3694331"/>
              <a:ext cx="1641796" cy="65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 txBox="1"/>
            <p:nvPr/>
          </p:nvSpPr>
          <p:spPr>
            <a:xfrm>
              <a:off x="6366012" y="3694331"/>
              <a:ext cx="1641796" cy="656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00"/>
                <a:buFont typeface="Calibri"/>
                <a:buNone/>
              </a:pPr>
              <a:r>
                <a:rPr b="0" i="0" lang="es-AR" sz="13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NAMESPACES &amp; CONTEXT </a:t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&#10;&#10;Description automatically generated" id="358" name="Google Shape;358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5209" l="0" r="1" t="0"/>
          <a:stretch/>
        </p:blipFill>
        <p:spPr>
          <a:xfrm>
            <a:off x="527763" y="195344"/>
            <a:ext cx="10905066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512" l="0" r="1" t="0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&#10;&#10;Description automatically generated" id="368" name="Google Shape;368;p3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0277" y="643467"/>
            <a:ext cx="10511446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3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940" y="643467"/>
            <a:ext cx="9904120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7930" l="0" r="1" t="0"/>
          <a:stretch/>
        </p:blipFill>
        <p:spPr>
          <a:xfrm>
            <a:off x="1695450" y="283941"/>
            <a:ext cx="8801100" cy="5955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&#10;&#10;Description automatically generated" id="383" name="Google Shape;383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5914" y="643467"/>
            <a:ext cx="9578705" cy="52025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388" name="Google Shape;388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7978" y="643468"/>
            <a:ext cx="8925416" cy="5372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Google Shape;393;p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367" y="427709"/>
            <a:ext cx="9881658" cy="5336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&#10;&#10;Description automatically generated" id="398" name="Google Shape;398;p3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6524" y="489356"/>
            <a:ext cx="9438951" cy="5545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/>
          <p:nvPr>
            <p:ph type="title"/>
          </p:nvPr>
        </p:nvSpPr>
        <p:spPr>
          <a:xfrm>
            <a:off x="932414" y="4023188"/>
            <a:ext cx="10640754" cy="77584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Calibri"/>
              <a:buNone/>
            </a:pPr>
            <a:r>
              <a:rPr b="1" i="1" lang="es-AR" sz="4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Comenzemos a estudiar Kubernetes		</a:t>
            </a:r>
            <a:endParaRPr/>
          </a:p>
        </p:txBody>
      </p:sp>
      <p:pic>
        <p:nvPicPr>
          <p:cNvPr id="404" name="Google Shape;404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379" y="320231"/>
            <a:ext cx="11015789" cy="2836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4"/>
          <p:cNvSpPr txBox="1"/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AR" sz="3600"/>
              <a:t>Temario de Kubernetes</a:t>
            </a:r>
            <a:endParaRPr sz="3600"/>
          </a:p>
        </p:txBody>
      </p:sp>
      <p:grpSp>
        <p:nvGrpSpPr>
          <p:cNvPr id="160" name="Google Shape;160;p4"/>
          <p:cNvGrpSpPr/>
          <p:nvPr/>
        </p:nvGrpSpPr>
        <p:grpSpPr>
          <a:xfrm>
            <a:off x="841794" y="2055291"/>
            <a:ext cx="10508411" cy="3892004"/>
            <a:chOff x="3594" y="229666"/>
            <a:chExt cx="10508411" cy="3892004"/>
          </a:xfrm>
        </p:grpSpPr>
        <p:sp>
          <p:nvSpPr>
            <p:cNvPr id="161" name="Google Shape;161;p4"/>
            <p:cNvSpPr/>
            <p:nvPr/>
          </p:nvSpPr>
          <p:spPr>
            <a:xfrm>
              <a:off x="3594" y="229666"/>
              <a:ext cx="1946002" cy="1167601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4"/>
            <p:cNvSpPr txBox="1"/>
            <p:nvPr/>
          </p:nvSpPr>
          <p:spPr>
            <a:xfrm>
              <a:off x="3594" y="229666"/>
              <a:ext cx="1946002" cy="1167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0" i="0" lang="es-AR" sz="2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Kubernetes</a:t>
              </a:r>
              <a:endParaRPr/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2144196" y="229666"/>
              <a:ext cx="1946002" cy="1167601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4"/>
            <p:cNvSpPr txBox="1"/>
            <p:nvPr/>
          </p:nvSpPr>
          <p:spPr>
            <a:xfrm>
              <a:off x="2144196" y="229666"/>
              <a:ext cx="1946002" cy="1167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0" i="0" lang="es-AR" sz="2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Arquitectura de Kubernetes</a:t>
              </a:r>
              <a:endParaRPr/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4284798" y="229666"/>
              <a:ext cx="1946002" cy="1167601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4"/>
            <p:cNvSpPr txBox="1"/>
            <p:nvPr/>
          </p:nvSpPr>
          <p:spPr>
            <a:xfrm>
              <a:off x="4284798" y="229666"/>
              <a:ext cx="1946002" cy="1167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0" i="0" lang="es-AR" sz="2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Cliente Kubernetes</a:t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6425401" y="229666"/>
              <a:ext cx="1946002" cy="1167601"/>
            </a:xfrm>
            <a:prstGeom prst="rect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4"/>
            <p:cNvSpPr txBox="1"/>
            <p:nvPr/>
          </p:nvSpPr>
          <p:spPr>
            <a:xfrm>
              <a:off x="6425401" y="229666"/>
              <a:ext cx="1946002" cy="1167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0" i="0" lang="es-AR" sz="2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Kubectl</a:t>
              </a:r>
              <a:endParaRPr/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8566003" y="229666"/>
              <a:ext cx="1946002" cy="1167601"/>
            </a:xfrm>
            <a:prstGeom prst="rect">
              <a:avLst/>
            </a:prstGeom>
            <a:solidFill>
              <a:schemeClr val="accent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4"/>
            <p:cNvSpPr txBox="1"/>
            <p:nvPr/>
          </p:nvSpPr>
          <p:spPr>
            <a:xfrm>
              <a:off x="8566003" y="229666"/>
              <a:ext cx="1946002" cy="1167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0" i="0" lang="es-AR" sz="2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Kubernetes en local</a:t>
              </a:r>
              <a:endParaRPr/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594" y="1591868"/>
              <a:ext cx="1946002" cy="1167601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4"/>
            <p:cNvSpPr txBox="1"/>
            <p:nvPr/>
          </p:nvSpPr>
          <p:spPr>
            <a:xfrm>
              <a:off x="3594" y="1591868"/>
              <a:ext cx="1946002" cy="1167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0" i="0" lang="es-AR" sz="2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Minikube</a:t>
              </a: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2144196" y="1591868"/>
              <a:ext cx="1946002" cy="1167601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4"/>
            <p:cNvSpPr txBox="1"/>
            <p:nvPr/>
          </p:nvSpPr>
          <p:spPr>
            <a:xfrm>
              <a:off x="2144196" y="1591868"/>
              <a:ext cx="1946002" cy="1167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0" i="0" lang="es-AR" sz="2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Arrancar kubernetes (inicia una VM)</a:t>
              </a:r>
              <a:endParaRPr/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4284798" y="1591868"/>
              <a:ext cx="1946002" cy="1167601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 txBox="1"/>
            <p:nvPr/>
          </p:nvSpPr>
          <p:spPr>
            <a:xfrm>
              <a:off x="4284798" y="1591868"/>
              <a:ext cx="1946002" cy="1167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0" i="0" lang="es-AR" sz="2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Kubernetes en producción</a:t>
              </a:r>
              <a:endParaRPr/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6425401" y="1591868"/>
              <a:ext cx="1946002" cy="1167601"/>
            </a:xfrm>
            <a:prstGeom prst="rect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4"/>
            <p:cNvSpPr txBox="1"/>
            <p:nvPr/>
          </p:nvSpPr>
          <p:spPr>
            <a:xfrm>
              <a:off x="6425401" y="1591868"/>
              <a:ext cx="1946002" cy="1167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0" i="0" lang="es-AR" sz="2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Kubernetes en AWS</a:t>
              </a:r>
              <a:endParaRPr/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8566003" y="1591868"/>
              <a:ext cx="1946002" cy="1167601"/>
            </a:xfrm>
            <a:prstGeom prst="rect">
              <a:avLst/>
            </a:prstGeom>
            <a:solidFill>
              <a:schemeClr val="accent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4"/>
            <p:cNvSpPr txBox="1"/>
            <p:nvPr/>
          </p:nvSpPr>
          <p:spPr>
            <a:xfrm>
              <a:off x="8566003" y="1591868"/>
              <a:ext cx="1946002" cy="1167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0" i="0" lang="es-AR" sz="2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Instalacion de VM</a:t>
              </a:r>
              <a:endParaRPr/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2144196" y="2954069"/>
              <a:ext cx="1946002" cy="1167601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4"/>
            <p:cNvSpPr txBox="1"/>
            <p:nvPr/>
          </p:nvSpPr>
          <p:spPr>
            <a:xfrm>
              <a:off x="2144196" y="2954069"/>
              <a:ext cx="1946002" cy="1167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0" i="0" lang="es-AR" sz="2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Instalacion de Minikube con Docker</a:t>
              </a:r>
              <a:endParaRPr/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4284798" y="2954069"/>
              <a:ext cx="1946002" cy="1167601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4"/>
            <p:cNvSpPr txBox="1"/>
            <p:nvPr/>
          </p:nvSpPr>
          <p:spPr>
            <a:xfrm>
              <a:off x="4284798" y="2954069"/>
              <a:ext cx="1946002" cy="1167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0" i="0" lang="es-AR" sz="2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Instalacion de Minikube con VirtualBox</a:t>
              </a:r>
              <a:endParaRPr/>
            </a:p>
          </p:txBody>
        </p:sp>
        <p:sp>
          <p:nvSpPr>
            <p:cNvPr id="185" name="Google Shape;185;p4"/>
            <p:cNvSpPr/>
            <p:nvPr/>
          </p:nvSpPr>
          <p:spPr>
            <a:xfrm>
              <a:off x="6425401" y="2954069"/>
              <a:ext cx="1946002" cy="1167601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4"/>
            <p:cNvSpPr txBox="1"/>
            <p:nvPr/>
          </p:nvSpPr>
          <p:spPr>
            <a:xfrm>
              <a:off x="6425401" y="2954069"/>
              <a:ext cx="1946002" cy="1167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200"/>
                <a:buFont typeface="Calibri"/>
                <a:buNone/>
              </a:pPr>
              <a:r>
                <a:rPr b="0" i="0" lang="es-AR" sz="2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Instalacion de Kubernetes</a:t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3016" y="643467"/>
            <a:ext cx="9044226" cy="5336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4632" y="643468"/>
            <a:ext cx="8822964" cy="516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8376" y="205090"/>
            <a:ext cx="9691336" cy="5887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8917" y="578631"/>
            <a:ext cx="8859668" cy="533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4200" y="236387"/>
            <a:ext cx="9693122" cy="5743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290848"/>
            <a:ext cx="9143999" cy="560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705" y="410274"/>
            <a:ext cx="9671259" cy="5778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8661" y="421483"/>
            <a:ext cx="9942206" cy="6015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125" y="308199"/>
            <a:ext cx="9774469" cy="5972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5453" y="482663"/>
            <a:ext cx="9066595" cy="5485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"/>
          <p:cNvSpPr txBox="1"/>
          <p:nvPr>
            <p:ph type="title"/>
          </p:nvPr>
        </p:nvSpPr>
        <p:spPr>
          <a:xfrm>
            <a:off x="643467" y="321734"/>
            <a:ext cx="10905066" cy="11357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AR" sz="3600"/>
              <a:t>Mas Conceptos</a:t>
            </a:r>
            <a:endParaRPr sz="3600"/>
          </a:p>
        </p:txBody>
      </p:sp>
      <p:grpSp>
        <p:nvGrpSpPr>
          <p:cNvPr id="192" name="Google Shape;192;p5"/>
          <p:cNvGrpSpPr/>
          <p:nvPr/>
        </p:nvGrpSpPr>
        <p:grpSpPr>
          <a:xfrm>
            <a:off x="839483" y="2383904"/>
            <a:ext cx="10513032" cy="3234778"/>
            <a:chOff x="1283" y="558279"/>
            <a:chExt cx="10513032" cy="3234778"/>
          </a:xfrm>
        </p:grpSpPr>
        <p:sp>
          <p:nvSpPr>
            <p:cNvPr id="193" name="Google Shape;193;p5"/>
            <p:cNvSpPr/>
            <p:nvPr/>
          </p:nvSpPr>
          <p:spPr>
            <a:xfrm>
              <a:off x="1283" y="558279"/>
              <a:ext cx="1617389" cy="970433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5"/>
            <p:cNvSpPr txBox="1"/>
            <p:nvPr/>
          </p:nvSpPr>
          <p:spPr>
            <a:xfrm>
              <a:off x="1283" y="558279"/>
              <a:ext cx="1617389" cy="970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s-AR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● Pod</a:t>
              </a:r>
              <a:endParaRPr/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1780412" y="558279"/>
              <a:ext cx="1617389" cy="970433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5"/>
            <p:cNvSpPr txBox="1"/>
            <p:nvPr/>
          </p:nvSpPr>
          <p:spPr>
            <a:xfrm>
              <a:off x="1780412" y="558279"/>
              <a:ext cx="1617389" cy="970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s-AR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Deployment</a:t>
              </a:r>
              <a:endParaRPr/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3559540" y="558279"/>
              <a:ext cx="1617389" cy="970433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5"/>
            <p:cNvSpPr txBox="1"/>
            <p:nvPr/>
          </p:nvSpPr>
          <p:spPr>
            <a:xfrm>
              <a:off x="3559540" y="558279"/>
              <a:ext cx="1617389" cy="970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s-AR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Servicio</a:t>
              </a:r>
              <a:endParaRPr/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5338669" y="558279"/>
              <a:ext cx="1617389" cy="970433"/>
            </a:xfrm>
            <a:prstGeom prst="rect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5"/>
            <p:cNvSpPr txBox="1"/>
            <p:nvPr/>
          </p:nvSpPr>
          <p:spPr>
            <a:xfrm>
              <a:off x="5338669" y="558279"/>
              <a:ext cx="1617389" cy="970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s-AR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Deployment y Pods</a:t>
              </a:r>
              <a:endParaRPr/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7117798" y="558279"/>
              <a:ext cx="1617389" cy="970433"/>
            </a:xfrm>
            <a:prstGeom prst="rect">
              <a:avLst/>
            </a:prstGeom>
            <a:solidFill>
              <a:schemeClr val="accent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5"/>
            <p:cNvSpPr txBox="1"/>
            <p:nvPr/>
          </p:nvSpPr>
          <p:spPr>
            <a:xfrm>
              <a:off x="7117798" y="558279"/>
              <a:ext cx="1617389" cy="970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s-AR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Deployments avanzados</a:t>
              </a:r>
              <a:endParaRPr/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8896926" y="558279"/>
              <a:ext cx="1617389" cy="970433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5"/>
            <p:cNvSpPr txBox="1"/>
            <p:nvPr/>
          </p:nvSpPr>
          <p:spPr>
            <a:xfrm>
              <a:off x="8896926" y="558279"/>
              <a:ext cx="1617389" cy="970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s-AR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Servicios</a:t>
              </a:r>
              <a:endParaRPr/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1283" y="1690452"/>
              <a:ext cx="1617389" cy="970433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5"/>
            <p:cNvSpPr txBox="1"/>
            <p:nvPr/>
          </p:nvSpPr>
          <p:spPr>
            <a:xfrm>
              <a:off x="1283" y="1690452"/>
              <a:ext cx="1617389" cy="970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s-AR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LoadBalancer</a:t>
              </a:r>
              <a:endParaRPr/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1780412" y="1690452"/>
              <a:ext cx="1617389" cy="970433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5"/>
            <p:cNvSpPr txBox="1"/>
            <p:nvPr/>
          </p:nvSpPr>
          <p:spPr>
            <a:xfrm>
              <a:off x="1780412" y="1690452"/>
              <a:ext cx="1617389" cy="970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s-AR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Tipos de servicios</a:t>
              </a:r>
              <a:endParaRPr/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3559540" y="1690452"/>
              <a:ext cx="1617389" cy="970433"/>
            </a:xfrm>
            <a:prstGeom prst="rect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5"/>
            <p:cNvSpPr txBox="1"/>
            <p:nvPr/>
          </p:nvSpPr>
          <p:spPr>
            <a:xfrm>
              <a:off x="3559540" y="1690452"/>
              <a:ext cx="1617389" cy="970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s-AR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Varias réplicas (pods)</a:t>
              </a:r>
              <a:endParaRPr/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5338669" y="1690452"/>
              <a:ext cx="1617389" cy="970433"/>
            </a:xfrm>
            <a:prstGeom prst="rect">
              <a:avLst/>
            </a:prstGeom>
            <a:solidFill>
              <a:schemeClr val="accent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5"/>
            <p:cNvSpPr txBox="1"/>
            <p:nvPr/>
          </p:nvSpPr>
          <p:spPr>
            <a:xfrm>
              <a:off x="5338669" y="1690452"/>
              <a:ext cx="1617389" cy="970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s-AR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Ingress</a:t>
              </a:r>
              <a:endParaRPr/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7117798" y="1690452"/>
              <a:ext cx="1617389" cy="970433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5"/>
            <p:cNvSpPr txBox="1"/>
            <p:nvPr/>
          </p:nvSpPr>
          <p:spPr>
            <a:xfrm>
              <a:off x="7117798" y="1690452"/>
              <a:ext cx="1617389" cy="970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s-AR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Etiquetas</a:t>
              </a:r>
              <a:endParaRPr/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8896926" y="1690452"/>
              <a:ext cx="1617389" cy="970433"/>
            </a:xfrm>
            <a:prstGeom prst="rect">
              <a:avLst/>
            </a:prstGeom>
            <a:solidFill>
              <a:schemeClr val="accent3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5"/>
            <p:cNvSpPr txBox="1"/>
            <p:nvPr/>
          </p:nvSpPr>
          <p:spPr>
            <a:xfrm>
              <a:off x="8896926" y="1690452"/>
              <a:ext cx="1617389" cy="970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s-AR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Aplicaciones con varios servicios</a:t>
              </a:r>
              <a:endParaRPr/>
            </a:p>
          </p:txBody>
        </p:sp>
        <p:sp>
          <p:nvSpPr>
            <p:cNvPr id="217" name="Google Shape;217;p5"/>
            <p:cNvSpPr/>
            <p:nvPr/>
          </p:nvSpPr>
          <p:spPr>
            <a:xfrm>
              <a:off x="1780412" y="2822624"/>
              <a:ext cx="1617389" cy="970433"/>
            </a:xfrm>
            <a:prstGeom prst="rect">
              <a:avLst/>
            </a:prstGeom>
            <a:solidFill>
              <a:schemeClr val="accent4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5"/>
            <p:cNvSpPr txBox="1"/>
            <p:nvPr/>
          </p:nvSpPr>
          <p:spPr>
            <a:xfrm>
              <a:off x="1780412" y="2822624"/>
              <a:ext cx="1617389" cy="970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s-AR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Volúmenes</a:t>
              </a:r>
              <a:endParaRPr/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3559540" y="2822624"/>
              <a:ext cx="1617389" cy="970433"/>
            </a:xfrm>
            <a:prstGeom prst="rect">
              <a:avLst/>
            </a:prstGeom>
            <a:solidFill>
              <a:srgbClr val="599BD5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5"/>
            <p:cNvSpPr txBox="1"/>
            <p:nvPr/>
          </p:nvSpPr>
          <p:spPr>
            <a:xfrm>
              <a:off x="3559540" y="2822624"/>
              <a:ext cx="1617389" cy="970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s-AR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PersistentVolume (PV)</a:t>
              </a:r>
              <a:endParaRPr/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5338669" y="2822624"/>
              <a:ext cx="1617389" cy="970433"/>
            </a:xfrm>
            <a:prstGeom prst="rect">
              <a:avLst/>
            </a:prstGeom>
            <a:solidFill>
              <a:schemeClr val="accent6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5"/>
            <p:cNvSpPr txBox="1"/>
            <p:nvPr/>
          </p:nvSpPr>
          <p:spPr>
            <a:xfrm>
              <a:off x="5338669" y="2822624"/>
              <a:ext cx="1617389" cy="970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s-AR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Autoescalado</a:t>
              </a:r>
              <a:endParaRPr/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7117798" y="2822624"/>
              <a:ext cx="1617389" cy="970433"/>
            </a:xfrm>
            <a:prstGeom prst="rect">
              <a:avLst/>
            </a:prstGeom>
            <a:solidFill>
              <a:schemeClr val="accent2"/>
            </a:solid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5"/>
            <p:cNvSpPr txBox="1"/>
            <p:nvPr/>
          </p:nvSpPr>
          <p:spPr>
            <a:xfrm>
              <a:off x="7117798" y="2822624"/>
              <a:ext cx="1617389" cy="970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0950" lIns="60950" spcFirstLastPara="1" rIns="60950" wrap="square" tIns="609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s-AR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Cluster autoscaling</a:t>
              </a: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861" y="135206"/>
            <a:ext cx="10047542" cy="6053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1"/>
          <p:cNvSpPr txBox="1"/>
          <p:nvPr>
            <p:ph type="title"/>
          </p:nvPr>
        </p:nvSpPr>
        <p:spPr>
          <a:xfrm>
            <a:off x="714910" y="16649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Conceptos</a:t>
            </a:r>
            <a:endParaRPr/>
          </a:p>
        </p:txBody>
      </p:sp>
      <p:sp>
        <p:nvSpPr>
          <p:cNvPr id="465" name="Google Shape;465;p51"/>
          <p:cNvSpPr txBox="1"/>
          <p:nvPr>
            <p:ph idx="1" type="body"/>
          </p:nvPr>
        </p:nvSpPr>
        <p:spPr>
          <a:xfrm>
            <a:off x="571928" y="1322191"/>
            <a:ext cx="10905162" cy="4667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AR"/>
              <a:t>● </a:t>
            </a:r>
            <a:r>
              <a:rPr b="1" lang="es-AR"/>
              <a:t>Pod: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AR"/>
              <a:t>● Unidad mínima de ejecución en Kubernetes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AR"/>
              <a:t>● Uno o más contenedores docker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AR"/>
              <a:t>● Pueden compartir volúmenes e IP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AR"/>
              <a:t>● </a:t>
            </a:r>
            <a:r>
              <a:rPr b="1" lang="es-AR"/>
              <a:t>Deployment: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AR"/>
              <a:t>● Ejecución de uno o varios pods del mismo tipo (réplicas)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AR"/>
              <a:t>● Control de salud de los pods y reinicio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AR"/>
              <a:t>● </a:t>
            </a:r>
            <a:r>
              <a:rPr b="1" lang="es-AR"/>
              <a:t>Servicio: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AR"/>
              <a:t>● Nombre para acceder a un deployment desde otros servicios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AR"/>
              <a:t>● Publicación del servicio para que sea accesible desde fuera del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AR"/>
              <a:t>cluster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b="1" lang="es-AR"/>
              <a:t>Conceptos</a:t>
            </a:r>
            <a:endParaRPr b="1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AR"/>
              <a:t>https://kubernetes.io/docs/tutorials/kubernetes-basics/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AR"/>
              <a:t>https://kubernetes.io/docs/getting-started-guides/minikube/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2899" y="441038"/>
            <a:ext cx="10107434" cy="59886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Google Shape;475;p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4325" y="141176"/>
            <a:ext cx="9744345" cy="583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&#10;&#10;Description automatically generated" id="480" name="Google Shape;480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1997" y="643467"/>
            <a:ext cx="10468006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485" name="Google Shape;485;p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760" y="643467"/>
            <a:ext cx="9170480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490" name="Google Shape;490;p5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9552" y="643466"/>
            <a:ext cx="9132896" cy="557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, email&#10;&#10;Description automatically generated" id="495" name="Google Shape;495;p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3442" y="643466"/>
            <a:ext cx="9285115" cy="557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&#10;&#10;Description automatically generated" id="500" name="Google Shape;500;p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565" y="643467"/>
            <a:ext cx="9646870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&#10;&#10;Description automatically generated" id="505" name="Google Shape;505;p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570" y="643466"/>
            <a:ext cx="9816860" cy="557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company name&#10;&#10;Description automatically generated" id="229" name="Google Shape;229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648207"/>
            <a:ext cx="10905066" cy="5561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60"/>
          <p:cNvSpPr/>
          <p:nvPr/>
        </p:nvSpPr>
        <p:spPr>
          <a:xfrm>
            <a:off x="0" y="0"/>
            <a:ext cx="1983504" cy="6858000"/>
          </a:xfrm>
          <a:custGeom>
            <a:rect b="b" l="l" r="r" t="t"/>
            <a:pathLst>
              <a:path extrusionOk="0" h="6858000" w="1983504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" name="Google Shape;512;p6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51452" y="643467"/>
            <a:ext cx="4492355" cy="6009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p6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9554" y="643467"/>
            <a:ext cx="9132892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6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4668" y="643467"/>
            <a:ext cx="9482663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r>
              <a:rPr b="1" lang="es-AR" sz="1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Servicio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r>
              <a:rPr lang="es-AR" sz="1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Una forma abstracta de exponer una aplicación que se ejecuta en un conjunto de </a:t>
            </a:r>
            <a:r>
              <a:rPr lang="es-AR" sz="1800">
                <a:latin typeface="Times New Roman"/>
                <a:ea typeface="Times New Roman"/>
                <a:cs typeface="Times New Roman"/>
                <a:sym typeface="Times New Roman"/>
              </a:rPr>
              <a:t>Servicios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s-AR" sz="1800">
                <a:latin typeface="Times New Roman"/>
                <a:ea typeface="Times New Roman"/>
                <a:cs typeface="Times New Roman"/>
                <a:sym typeface="Times New Roman"/>
              </a:rPr>
              <a:t> 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r>
              <a:rPr lang="es-AR" sz="1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como un servicio de red.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r>
              <a:rPr lang="es-AR" sz="1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Con Kubernetes, no necesita modificar su aplicación para utilizar un mecanismo de descubrimiento de servicios desconocido.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r>
              <a:rPr lang="es-AR" sz="1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 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r>
              <a:rPr lang="es-AR" sz="1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 Kubernetes les da a los pods sus propias direcciones IP y un solo nombre DNS para un conjunto de pods, y puede equilibrar la carga entre ellos.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r>
              <a:rPr lang="es-AR" sz="1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Porque?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528" name="Google Shape;528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Servicios y los Deployments 1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Servicios y los Deployments 2</a:t>
            </a:r>
            <a:endParaRPr/>
          </a:p>
        </p:txBody>
      </p:sp>
      <p:sp>
        <p:nvSpPr>
          <p:cNvPr id="534" name="Google Shape;534;p6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lang="es-AR" sz="2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Los Pods con los nodos , se crean y destruyen para que coincidan con el estado de su clúster. Los pods son recursos no permanentes. Si usa un </a:t>
            </a:r>
            <a:r>
              <a:rPr lang="es-AR" sz="28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Deployment , </a:t>
            </a:r>
            <a:r>
              <a:rPr lang="es-AR" sz="2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 para ejecutar su aplicación, puede crear y destruir Pods de forma dinámica.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lang="es-AR" sz="2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Cada pod obtiene su propia dirección IP; sin embargo, en una implementación, el conjunto de pods que se ejecutan en un momento determinado podría ser diferente del conjunto de pods que ejecutan esa aplicación un momento después.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ct val="100000"/>
              <a:buChar char="•"/>
            </a:pPr>
            <a:r>
              <a:rPr lang="es-AR" sz="2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Esto genera un problema: si algún conjunto de Pods (llámalos "backends") proporciona funcionalidad a otros Pods (llámalos "frontends") dentro de tu clúster, ¿cómo averiguan los frontends y realizan un seguimiento de a qué dirección IP conectarse? , para que el frontend pueda usar la parte del backend de la carga de trabajo?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90804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Servicios y los Deployments – Como definir un Servicio</a:t>
            </a:r>
            <a:endParaRPr/>
          </a:p>
        </p:txBody>
      </p:sp>
      <p:sp>
        <p:nvSpPr>
          <p:cNvPr id="540" name="Google Shape;540;p6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r>
              <a:rPr lang="es-AR" sz="1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Definición de un servicio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r>
              <a:rPr lang="es-AR" sz="1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Un servicio en Kubernetes es un objeto REST, similar a un Pod. Como todos los objetos REST, puede </a:t>
            </a:r>
            <a:r>
              <a:rPr lang="es-AR" sz="18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deployarse mediante </a:t>
            </a:r>
            <a:r>
              <a:rPr lang="es-AR" sz="1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una definición de servicio al servidor API para crear una nueva instancia. El nombre de un objeto de servicio debe ser un </a:t>
            </a:r>
            <a:r>
              <a:rPr lang="es-AR" sz="1800" u="sng">
                <a:solidFill>
                  <a:srgbClr val="3371E3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nombre de etiqueta RFC 1035</a:t>
            </a:r>
            <a:r>
              <a:rPr lang="es-AR" sz="1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 válido 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r>
              <a:rPr lang="es-AR" sz="1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Por ejemplo, suponga que tiene un conjunto de pods donde cada uno escucha en el puerto TCP 9376 y contiene una etiqueta </a:t>
            </a:r>
            <a:r>
              <a:rPr lang="es-AR" sz="18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app=MyApp</a:t>
            </a:r>
            <a:r>
              <a:rPr lang="es-AR" sz="1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endParaRPr/>
          </a:p>
          <a:p>
            <a:pPr indent="11430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8000"/>
              </a:buClr>
              <a:buSzPts val="1800"/>
              <a:buChar char="•"/>
            </a:pPr>
            <a:r>
              <a:rPr b="1" lang="es-AR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apiVersion</a:t>
            </a:r>
            <a:r>
              <a:rPr lang="es-AR" sz="18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-AR" sz="18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8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v1</a:t>
            </a:r>
            <a:r>
              <a:rPr lang="es-AR" sz="18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s-AR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kind</a:t>
            </a:r>
            <a:r>
              <a:rPr lang="es-AR" sz="18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-AR" sz="18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8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Service</a:t>
            </a:r>
            <a:r>
              <a:rPr lang="es-AR" sz="18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s-AR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metadata</a:t>
            </a:r>
            <a:r>
              <a:rPr lang="es-AR" sz="18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-AR" sz="18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s-AR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s-AR" sz="18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-AR" sz="18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8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my-service</a:t>
            </a:r>
            <a:r>
              <a:rPr lang="es-AR" sz="18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s-AR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spec</a:t>
            </a:r>
            <a:r>
              <a:rPr lang="es-AR" sz="18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-AR" sz="18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s-AR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selector</a:t>
            </a:r>
            <a:r>
              <a:rPr lang="es-AR" sz="18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-AR" sz="18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s-AR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app</a:t>
            </a:r>
            <a:r>
              <a:rPr lang="es-AR" sz="18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-AR" sz="18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8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MyApp</a:t>
            </a:r>
            <a:r>
              <a:rPr lang="es-AR" sz="18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s-AR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ports</a:t>
            </a:r>
            <a:r>
              <a:rPr lang="es-AR" sz="18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-AR" sz="18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s-AR" sz="18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- </a:t>
            </a:r>
            <a:r>
              <a:rPr b="1" lang="es-AR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protocol</a:t>
            </a:r>
            <a:r>
              <a:rPr lang="es-AR" sz="18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-AR" sz="18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8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TCP</a:t>
            </a:r>
            <a:r>
              <a:rPr lang="es-AR" sz="18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s-AR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port</a:t>
            </a:r>
            <a:r>
              <a:rPr lang="es-AR" sz="18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-AR" sz="18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80</a:t>
            </a:r>
            <a:r>
              <a:rPr lang="es-AR" sz="18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lang="es-AR" sz="1800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targetPort</a:t>
            </a:r>
            <a:r>
              <a:rPr lang="es-AR" sz="18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r>
              <a:rPr lang="es-AR" sz="18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s-AR" sz="18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9376</a:t>
            </a:r>
            <a:r>
              <a:rPr lang="es-AR" sz="1800">
                <a:solidFill>
                  <a:srgbClr val="BBBBB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indent="11430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Char char="•"/>
            </a:pPr>
            <a:r>
              <a:rPr lang="es-AR" sz="1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Esta especificación crea un nuevo objeto de servicio llamado "my-service", que apunta al puerto TCP 9376 en cualquier pod con la </a:t>
            </a:r>
            <a:r>
              <a:rPr lang="es-AR" sz="18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app=MyApp</a:t>
            </a:r>
            <a:r>
              <a:rPr lang="es-AR" sz="1800">
                <a:solidFill>
                  <a:srgbClr val="222222"/>
                </a:solidFill>
                <a:latin typeface="Open Sans"/>
                <a:ea typeface="Open Sans"/>
                <a:cs typeface="Open Sans"/>
                <a:sym typeface="Open Sans"/>
              </a:rPr>
              <a:t>etiqueta.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66"/>
          <p:cNvSpPr/>
          <p:nvPr/>
        </p:nvSpPr>
        <p:spPr>
          <a:xfrm flipH="1" rot="5400000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66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p66"/>
          <p:cNvSpPr/>
          <p:nvPr/>
        </p:nvSpPr>
        <p:spPr>
          <a:xfrm flipH="1" rot="-5400000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66"/>
          <p:cNvSpPr/>
          <p:nvPr/>
        </p:nvSpPr>
        <p:spPr>
          <a:xfrm rot="6097846">
            <a:off x="-747355" y="1201312"/>
            <a:ext cx="4808302" cy="4088666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66"/>
          <p:cNvSpPr txBox="1"/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s-AR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 nuestro Ejemplo, se ve asi</a:t>
            </a:r>
            <a:endParaRPr/>
          </a:p>
        </p:txBody>
      </p:sp>
      <p:pic>
        <p:nvPicPr>
          <p:cNvPr descr="Graphical user interface, application, Word&#10;&#10;Description automatically generated" id="551" name="Google Shape;551;p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8604" y="302439"/>
            <a:ext cx="7870678" cy="4230488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66"/>
          <p:cNvSpPr txBox="1"/>
          <p:nvPr/>
        </p:nvSpPr>
        <p:spPr>
          <a:xfrm>
            <a:off x="4601043" y="4727595"/>
            <a:ext cx="6359703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Veámoslo en un YAML en nuestro repositorio!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https://github.com/GinoLucianoRojo1993/Course_Kubernetes_Deep_Dive_NP/tree/master/lesson-networking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Conceptos</a:t>
            </a:r>
            <a:endParaRPr/>
          </a:p>
        </p:txBody>
      </p:sp>
      <p:sp>
        <p:nvSpPr>
          <p:cNvPr id="558" name="Google Shape;558;p6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s-AR"/>
              <a:t>Deployment y Pods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AR"/>
              <a:t>● Un deployment es el responsable de </a:t>
            </a:r>
            <a:r>
              <a:rPr b="1" lang="es-AR"/>
              <a:t>mantener</a:t>
            </a:r>
            <a:endParaRPr b="1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s-AR"/>
              <a:t>ejecutándose </a:t>
            </a:r>
            <a:r>
              <a:rPr lang="es-AR"/>
              <a:t>uno o varios pods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AR"/>
              <a:t>● Se asume que los pods son </a:t>
            </a:r>
            <a:r>
              <a:rPr b="1" i="1" lang="es-AR"/>
              <a:t>long-lived</a:t>
            </a:r>
            <a:r>
              <a:rPr lang="es-AR"/>
              <a:t>, si un pod finaliza su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AR"/>
              <a:t>ejecución, el deployment es responsable de arrancarlo de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AR"/>
              <a:t>nuevo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AR"/>
              <a:t>● Cada uno de los pods de un deployment es llamado </a:t>
            </a:r>
            <a:r>
              <a:rPr b="1" lang="es-AR"/>
              <a:t>réplica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AR"/>
              <a:t>● El escalado de aplicaciones se consigue controlando el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s-AR"/>
              <a:t>número de réplicas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Conceptos</a:t>
            </a:r>
            <a:endParaRPr/>
          </a:p>
        </p:txBody>
      </p:sp>
      <p:sp>
        <p:nvSpPr>
          <p:cNvPr id="564" name="Google Shape;564;p6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AR"/>
              <a:t>● </a:t>
            </a:r>
            <a:r>
              <a:rPr b="1" lang="es-AR"/>
              <a:t>Deployment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AR"/>
              <a:t>● Despliegue de uno o varios réplicas de un pod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AR"/>
              <a:t>● Consultar deployments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AR"/>
              <a:t>● Borrar deployment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AR"/>
              <a:t>$ kubectl create deployment kubernetes-bootcamp \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AR"/>
              <a:t>--image=jocatalin/kubernetes-bootcamp:v1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AR"/>
              <a:t>$ kubectl get deployments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AR"/>
              <a:t>$ kubectl delete deployment kubernetes-bootcamp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69"/>
          <p:cNvSpPr/>
          <p:nvPr/>
        </p:nvSpPr>
        <p:spPr>
          <a:xfrm flipH="1" rot="5400000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69"/>
          <p:cNvSpPr/>
          <p:nvPr/>
        </p:nvSpPr>
        <p:spPr>
          <a:xfrm rot="-54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rgbClr val="4472C4">
                  <a:alpha val="49803"/>
                </a:srgbClr>
              </a:gs>
              <a:gs pos="100000">
                <a:srgbClr val="1F3864">
                  <a:alpha val="0"/>
                </a:srgbClr>
              </a:gs>
            </a:gsLst>
            <a:lin ang="11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69"/>
          <p:cNvSpPr/>
          <p:nvPr/>
        </p:nvSpPr>
        <p:spPr>
          <a:xfrm flipH="1" rot="-5400000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8823"/>
                </a:srgbClr>
              </a:gs>
              <a:gs pos="69000">
                <a:srgbClr val="4472C4">
                  <a:alpha val="0"/>
                </a:srgbClr>
              </a:gs>
              <a:gs pos="100000">
                <a:srgbClr val="4472C4">
                  <a:alpha val="0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69"/>
          <p:cNvSpPr/>
          <p:nvPr/>
        </p:nvSpPr>
        <p:spPr>
          <a:xfrm rot="6097846">
            <a:off x="-747355" y="1201312"/>
            <a:ext cx="4808302" cy="4088666"/>
          </a:xfrm>
          <a:custGeom>
            <a:rect b="b" l="l" r="r" t="t"/>
            <a:pathLst>
              <a:path extrusionOk="0" h="4088666" w="4808302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0">
                <a:srgbClr val="8DA9DB">
                  <a:alpha val="0"/>
                </a:srgbClr>
              </a:gs>
              <a:gs pos="39000">
                <a:srgbClr val="8DA9DB">
                  <a:alpha val="0"/>
                </a:srgbClr>
              </a:gs>
              <a:gs pos="100000">
                <a:srgbClr val="2F5496">
                  <a:alpha val="25882"/>
                </a:srgbClr>
              </a:gs>
            </a:gsLst>
            <a:lin ang="18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69"/>
          <p:cNvSpPr txBox="1"/>
          <p:nvPr>
            <p:ph type="title"/>
          </p:nvPr>
        </p:nvSpPr>
        <p:spPr>
          <a:xfrm>
            <a:off x="660041" y="2767106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s-AR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 nuestro ejemplo se ve asi</a:t>
            </a:r>
            <a:endParaRPr sz="4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p6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1442" y="423408"/>
            <a:ext cx="7225748" cy="3634884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69"/>
          <p:cNvSpPr txBox="1"/>
          <p:nvPr/>
        </p:nvSpPr>
        <p:spPr>
          <a:xfrm>
            <a:off x="4561726" y="5034337"/>
            <a:ext cx="634942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Estudiemoslo e Implementemoslo!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5852" y="643466"/>
            <a:ext cx="9860295" cy="557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0"/>
          <p:cNvSpPr txBox="1"/>
          <p:nvPr>
            <p:ph type="title"/>
          </p:nvPr>
        </p:nvSpPr>
        <p:spPr>
          <a:xfrm>
            <a:off x="638882" y="639193"/>
            <a:ext cx="3571810" cy="35735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lang="es-AR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</a:t>
            </a:r>
            <a:endParaRPr/>
          </a:p>
        </p:txBody>
      </p:sp>
      <p:pic>
        <p:nvPicPr>
          <p:cNvPr descr="Table&#10;&#10;Description automatically generated" id="582" name="Google Shape;582;p7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296" y="1277955"/>
            <a:ext cx="7214616" cy="42746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, chat or text message&#10;&#10;Description automatically generated" id="587" name="Google Shape;587;p7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8267" y="643467"/>
            <a:ext cx="10175466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2"/>
          <p:cNvSpPr/>
          <p:nvPr/>
        </p:nvSpPr>
        <p:spPr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cap="sq" cmpd="thinThick" w="127000">
            <a:solidFill>
              <a:srgbClr val="4040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72"/>
          <p:cNvSpPr txBox="1"/>
          <p:nvPr>
            <p:ph type="title"/>
          </p:nvPr>
        </p:nvSpPr>
        <p:spPr>
          <a:xfrm>
            <a:off x="546351" y="433545"/>
            <a:ext cx="11139854" cy="9304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alibri"/>
              <a:buNone/>
            </a:pPr>
            <a:r>
              <a:rPr lang="es-AR" sz="5400">
                <a:solidFill>
                  <a:srgbClr val="FFFFFF"/>
                </a:solidFill>
              </a:rPr>
              <a:t>k8s</a:t>
            </a:r>
            <a:endParaRPr/>
          </a:p>
        </p:txBody>
      </p:sp>
      <p:cxnSp>
        <p:nvCxnSpPr>
          <p:cNvPr id="594" name="Google Shape;594;p72"/>
          <p:cNvCxnSpPr/>
          <p:nvPr/>
        </p:nvCxnSpPr>
        <p:spPr>
          <a:xfrm>
            <a:off x="2230078" y="1522292"/>
            <a:ext cx="7772400" cy="0"/>
          </a:xfrm>
          <a:prstGeom prst="straightConnector1">
            <a:avLst/>
          </a:prstGeom>
          <a:noFill/>
          <a:ln cap="flat" cmpd="sng" w="22225">
            <a:solidFill>
              <a:srgbClr val="D9D9D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Diagram&#10;&#10;Description automatically generated" id="595" name="Google Shape;595;p7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567" y="2911620"/>
            <a:ext cx="5455917" cy="30280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72"/>
          <p:cNvCxnSpPr/>
          <p:nvPr/>
        </p:nvCxnSpPr>
        <p:spPr>
          <a:xfrm>
            <a:off x="6116278" y="2596836"/>
            <a:ext cx="0" cy="3657600"/>
          </a:xfrm>
          <a:prstGeom prst="straightConnector1">
            <a:avLst/>
          </a:prstGeom>
          <a:noFill/>
          <a:ln cap="flat" cmpd="dbl" w="101600">
            <a:solidFill>
              <a:srgbClr val="595959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application&#10;&#10;Description automatically generated" id="597" name="Google Shape;597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45073" y="3129856"/>
            <a:ext cx="5455917" cy="2591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73"/>
          <p:cNvSpPr/>
          <p:nvPr/>
        </p:nvSpPr>
        <p:spPr>
          <a:xfrm flipH="1" rot="-5400000">
            <a:off x="2666617" y="-2666188"/>
            <a:ext cx="6858000" cy="12191233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1F3864"/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73"/>
          <p:cNvSpPr/>
          <p:nvPr/>
        </p:nvSpPr>
        <p:spPr>
          <a:xfrm flipH="1" rot="10800000">
            <a:off x="-2311" y="0"/>
            <a:ext cx="9070846" cy="6857572"/>
          </a:xfrm>
          <a:prstGeom prst="rect">
            <a:avLst/>
          </a:prstGeom>
          <a:gradFill>
            <a:gsLst>
              <a:gs pos="0">
                <a:srgbClr val="000000">
                  <a:alpha val="51764"/>
                </a:srgbClr>
              </a:gs>
              <a:gs pos="8000">
                <a:srgbClr val="000000">
                  <a:alpha val="51764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73"/>
          <p:cNvSpPr/>
          <p:nvPr/>
        </p:nvSpPr>
        <p:spPr>
          <a:xfrm flipH="1" rot="-5400000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rgbClr val="9CC2E5">
                  <a:alpha val="0"/>
                </a:srgbClr>
              </a:gs>
              <a:gs pos="100000">
                <a:srgbClr val="000000">
                  <a:alpha val="45882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" name="Google Shape;606;p7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472" y="213695"/>
            <a:ext cx="9434288" cy="594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3251" y="2456603"/>
            <a:ext cx="2972340" cy="300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ble&#10;&#10;Description automatically generated" id="612" name="Google Shape;612;p7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8092" y="643467"/>
            <a:ext cx="8915815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7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8231" y="643467"/>
            <a:ext cx="9535537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622" name="Google Shape;622;p7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821" y="936582"/>
            <a:ext cx="9816856" cy="557106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76"/>
          <p:cNvSpPr txBox="1"/>
          <p:nvPr>
            <p:ph type="title"/>
          </p:nvPr>
        </p:nvSpPr>
        <p:spPr>
          <a:xfrm>
            <a:off x="5112250" y="236749"/>
            <a:ext cx="7719381" cy="109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Storage en Kubernetes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7"/>
          <p:cNvSpPr/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77"/>
          <p:cNvSpPr txBox="1"/>
          <p:nvPr>
            <p:ph type="title"/>
          </p:nvPr>
        </p:nvSpPr>
        <p:spPr>
          <a:xfrm>
            <a:off x="556532" y="643467"/>
            <a:ext cx="11210925" cy="7448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lang="es-AR" sz="3200">
                <a:solidFill>
                  <a:schemeClr val="lt1"/>
                </a:solidFill>
              </a:rPr>
              <a:t>La interfaz CSI</a:t>
            </a:r>
            <a:endParaRPr sz="3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application&#10;&#10;Description automatically generated" id="630" name="Google Shape;630;p7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102" y="1873370"/>
            <a:ext cx="11111637" cy="311125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7"/>
          <p:cNvSpPr txBox="1"/>
          <p:nvPr/>
        </p:nvSpPr>
        <p:spPr>
          <a:xfrm>
            <a:off x="2846020" y="5370464"/>
            <a:ext cx="609771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https://github.com/GinoLucianoRojo1993/Course_Kubernetes_Deep_Dive_NP/tree/master/lesson-storage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8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78"/>
          <p:cNvSpPr/>
          <p:nvPr/>
        </p:nvSpPr>
        <p:spPr>
          <a:xfrm flipH="1" rot="-5400000">
            <a:off x="3203463" y="-2060461"/>
            <a:ext cx="5649003" cy="10651671"/>
          </a:xfrm>
          <a:custGeom>
            <a:rect b="b" l="l" r="r" t="t"/>
            <a:pathLst>
              <a:path extrusionOk="0" fill="none" h="10651671" w="5649003">
                <a:moveTo>
                  <a:pt x="0" y="5325836"/>
                </a:moveTo>
                <a:cubicBezTo>
                  <a:pt x="186946" y="2320485"/>
                  <a:pt x="1438121" y="-52385"/>
                  <a:pt x="2824502" y="0"/>
                </a:cubicBezTo>
                <a:cubicBezTo>
                  <a:pt x="4703838" y="-43168"/>
                  <a:pt x="5583840" y="2369660"/>
                  <a:pt x="5649004" y="5325836"/>
                </a:cubicBezTo>
                <a:cubicBezTo>
                  <a:pt x="5518761" y="8289338"/>
                  <a:pt x="4285196" y="10894014"/>
                  <a:pt x="2824502" y="10651672"/>
                </a:cubicBezTo>
                <a:cubicBezTo>
                  <a:pt x="1536945" y="11016699"/>
                  <a:pt x="142947" y="8418643"/>
                  <a:pt x="0" y="5325836"/>
                </a:cubicBezTo>
                <a:close/>
              </a:path>
              <a:path extrusionOk="0" h="10651671" w="5649003">
                <a:moveTo>
                  <a:pt x="0" y="5325836"/>
                </a:moveTo>
                <a:cubicBezTo>
                  <a:pt x="-54350" y="2332108"/>
                  <a:pt x="1351726" y="167869"/>
                  <a:pt x="2824502" y="0"/>
                </a:cubicBezTo>
                <a:cubicBezTo>
                  <a:pt x="4182679" y="-143942"/>
                  <a:pt x="5672665" y="2549517"/>
                  <a:pt x="5649004" y="5325836"/>
                </a:cubicBezTo>
                <a:cubicBezTo>
                  <a:pt x="5518596" y="8280244"/>
                  <a:pt x="4081190" y="10622204"/>
                  <a:pt x="2824502" y="10651672"/>
                </a:cubicBezTo>
                <a:cubicBezTo>
                  <a:pt x="1216708" y="10537144"/>
                  <a:pt x="-100850" y="8264979"/>
                  <a:pt x="0" y="5325836"/>
                </a:cubicBezTo>
                <a:close/>
              </a:path>
            </a:pathLst>
          </a:custGeom>
          <a:solidFill>
            <a:schemeClr val="accent2"/>
          </a:solidFill>
          <a:ln cap="flat" cmpd="sng" w="571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78"/>
          <p:cNvSpPr txBox="1"/>
          <p:nvPr>
            <p:ph type="title"/>
          </p:nvPr>
        </p:nvSpPr>
        <p:spPr>
          <a:xfrm>
            <a:off x="2066544" y="1911096"/>
            <a:ext cx="8055864" cy="20766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Calibri"/>
              <a:buNone/>
            </a:pPr>
            <a:r>
              <a:rPr lang="es-AR" sz="6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Apliquemos el Storage, Analizemos el YAML!</a:t>
            </a:r>
            <a:endParaRPr/>
          </a:p>
        </p:txBody>
      </p:sp>
      <p:sp>
        <p:nvSpPr>
          <p:cNvPr id="639" name="Google Shape;639;p78"/>
          <p:cNvSpPr/>
          <p:nvPr/>
        </p:nvSpPr>
        <p:spPr>
          <a:xfrm>
            <a:off x="3974206" y="4173498"/>
            <a:ext cx="4243589" cy="18288"/>
          </a:xfrm>
          <a:custGeom>
            <a:rect b="b" l="l" r="r" t="t"/>
            <a:pathLst>
              <a:path extrusionOk="0" fill="none" h="18288" w="4243589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extrusionOk="0" h="18288" w="4243589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cap="rnd" cmpd="sng" w="412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9"/>
          <p:cNvSpPr/>
          <p:nvPr/>
        </p:nvSpPr>
        <p:spPr>
          <a:xfrm>
            <a:off x="0" y="5367908"/>
            <a:ext cx="9161029" cy="1490093"/>
          </a:xfrm>
          <a:custGeom>
            <a:rect b="b" l="l" r="r" t="t"/>
            <a:pathLst>
              <a:path extrusionOk="0" h="1490093" w="9161029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rgbClr val="7F7F7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79"/>
          <p:cNvSpPr/>
          <p:nvPr/>
        </p:nvSpPr>
        <p:spPr>
          <a:xfrm>
            <a:off x="8763037" y="5367908"/>
            <a:ext cx="3428963" cy="1490093"/>
          </a:xfrm>
          <a:custGeom>
            <a:rect b="b" l="l" r="r" t="t"/>
            <a:pathLst>
              <a:path extrusionOk="0" h="1490093" w="342896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dk1">
              <a:alpha val="6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text, clipart&#10;&#10;Description automatically generated" id="646" name="Google Shape;64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7000" y="693738"/>
            <a:ext cx="3690938" cy="1250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vector graphics, clipart&#10;&#10;Description automatically generated" id="647" name="Google Shape;647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7000" y="2014538"/>
            <a:ext cx="3690938" cy="14144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ext, clipart, businesscard&#10;&#10;Description automatically generated" id="648" name="Google Shape;648;p7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7000" y="3502025"/>
            <a:ext cx="3690938" cy="11699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plication&#10;&#10;Description automatically generated with low confidence" id="649" name="Google Shape;649;p7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99375" y="3327400"/>
            <a:ext cx="3652838" cy="1344613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79"/>
          <p:cNvSpPr txBox="1"/>
          <p:nvPr>
            <p:ph type="title"/>
          </p:nvPr>
        </p:nvSpPr>
        <p:spPr>
          <a:xfrm>
            <a:off x="838200" y="5529884"/>
            <a:ext cx="7719381" cy="109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Storage en Kubernetes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&#10;&#10;Description automatically generated" id="239" name="Google Shape;239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9147" y="643466"/>
            <a:ext cx="8913706" cy="557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&#10;&#10;Description automatically generated" id="655" name="Google Shape;655;p8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502" y="252747"/>
            <a:ext cx="6301862" cy="30753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Word&#10;&#10;Description automatically generated" id="656" name="Google Shape;656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4105" y="3113461"/>
            <a:ext cx="7835393" cy="3075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chart&#10;&#10;Description automatically generated" id="661" name="Google Shape;661;p8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1084411"/>
            <a:ext cx="10905066" cy="468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8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Como se prodece desde un POD hacia un PVC?</a:t>
            </a:r>
            <a:endParaRPr/>
          </a:p>
        </p:txBody>
      </p:sp>
      <p:sp>
        <p:nvSpPr>
          <p:cNvPr id="667" name="Google Shape;667;p8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descr="Graphical user interface, application&#10;&#10;Description automatically generated" id="668" name="Google Shape;66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998" y="1690688"/>
            <a:ext cx="11138003" cy="5081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3"/>
          <p:cNvSpPr txBox="1"/>
          <p:nvPr>
            <p:ph type="title"/>
          </p:nvPr>
        </p:nvSpPr>
        <p:spPr>
          <a:xfrm>
            <a:off x="838199" y="291090"/>
            <a:ext cx="10515599" cy="9326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s-AR" sz="5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Algunos comandos Útiles!</a:t>
            </a:r>
            <a:endParaRPr sz="5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4" name="Google Shape;67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425" y="1223778"/>
            <a:ext cx="9127146" cy="54991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waterfall chart&#10;&#10;Description automatically generated" id="679" name="Google Shape;679;p8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2708" y="643466"/>
            <a:ext cx="9246583" cy="557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ogo, company name&#10;&#10;Description automatically generated" id="684" name="Google Shape;684;p8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0015" y="643467"/>
            <a:ext cx="6691970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&#10;&#10;Description automatically generated" id="689" name="Google Shape;689;p8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3928" y="195344"/>
            <a:ext cx="9208373" cy="5571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694" name="Google Shape;694;p8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9820" y="540724"/>
            <a:ext cx="9860295" cy="5571067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87"/>
          <p:cNvSpPr txBox="1"/>
          <p:nvPr/>
        </p:nvSpPr>
        <p:spPr>
          <a:xfrm>
            <a:off x="7592602" y="893852"/>
            <a:ext cx="303087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Estudiemos la Arquitectura de Kubernetes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, email&#10;&#10;Description automatically generated" id="700" name="Google Shape;700;p8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467" y="726291"/>
            <a:ext cx="9240039" cy="5405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2979506" y="669151"/>
            <a:ext cx="743217" cy="698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89"/>
          <p:cNvSpPr txBox="1"/>
          <p:nvPr>
            <p:ph type="title"/>
          </p:nvPr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s-AR" sz="3600">
                <a:latin typeface="Calibri"/>
                <a:ea typeface="Calibri"/>
                <a:cs typeface="Calibri"/>
                <a:sym typeface="Calibri"/>
              </a:rPr>
              <a:t>Kubernetes Local	</a:t>
            </a:r>
            <a:endParaRPr/>
          </a:p>
        </p:txBody>
      </p:sp>
      <p:pic>
        <p:nvPicPr>
          <p:cNvPr descr="Graphical user interface&#10;&#10;Description automatically generated" id="707" name="Google Shape;707;p8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7316" y="1597047"/>
            <a:ext cx="6780700" cy="3661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1797977" y="3905511"/>
            <a:ext cx="743217" cy="698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La arquitectura de Docker</a:t>
            </a:r>
            <a:endParaRPr/>
          </a:p>
        </p:txBody>
      </p:sp>
      <p:pic>
        <p:nvPicPr>
          <p:cNvPr id="245" name="Google Shape;24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7299" y="1654084"/>
            <a:ext cx="6304672" cy="4749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90"/>
          <p:cNvSpPr txBox="1"/>
          <p:nvPr>
            <p:ph type="title"/>
          </p:nvPr>
        </p:nvSpPr>
        <p:spPr>
          <a:xfrm>
            <a:off x="1046746" y="586822"/>
            <a:ext cx="3560252" cy="164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None/>
            </a:pPr>
            <a:r>
              <a:rPr lang="es-AR" sz="2700"/>
              <a:t>Procedamos entonces a Instalar Minikube!					</a:t>
            </a:r>
            <a:endParaRPr sz="2700"/>
          </a:p>
        </p:txBody>
      </p:sp>
      <p:sp>
        <p:nvSpPr>
          <p:cNvPr id="714" name="Google Shape;714;p90"/>
          <p:cNvSpPr txBox="1"/>
          <p:nvPr>
            <p:ph idx="1" type="body"/>
          </p:nvPr>
        </p:nvSpPr>
        <p:spPr>
          <a:xfrm>
            <a:off x="5351164" y="586822"/>
            <a:ext cx="6002636" cy="164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s-AR" sz="1500"/>
              <a:t>Necesitaras</a:t>
            </a:r>
            <a:endParaRPr/>
          </a:p>
          <a:p>
            <a:pPr indent="-1333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s-AR" sz="1500"/>
              <a:t>Instalar Docker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s-AR" sz="1500"/>
              <a:t>Instalar Virtualbox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s-AR" sz="1500"/>
              <a:t>Tener contigo la guía de Instalación de Minikube de EducacionIT</a:t>
            </a:r>
            <a:endParaRPr/>
          </a:p>
          <a:p>
            <a:pPr indent="-13335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</a:pPr>
            <a:r>
              <a:t/>
            </a:r>
            <a:endParaRPr sz="1500"/>
          </a:p>
        </p:txBody>
      </p:sp>
      <p:pic>
        <p:nvPicPr>
          <p:cNvPr id="715" name="Google Shape;71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784" y="2759397"/>
            <a:ext cx="11164824" cy="3433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9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0724" l="0" r="0" t="699"/>
          <a:stretch/>
        </p:blipFill>
        <p:spPr>
          <a:xfrm>
            <a:off x="354458" y="244395"/>
            <a:ext cx="11277600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, application, chat or text message&#10;&#10;Description automatically generated" id="725" name="Google Shape;725;p9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7053" y="298023"/>
            <a:ext cx="8185247" cy="5156704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92"/>
          <p:cNvSpPr txBox="1"/>
          <p:nvPr/>
        </p:nvSpPr>
        <p:spPr>
          <a:xfrm>
            <a:off x="1759700" y="4990792"/>
            <a:ext cx="9291356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AR" sz="24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Realicemos el laboratorio de instalación de Minikube y sus comandos  mas importantes!</a:t>
            </a:r>
            <a:endParaRPr b="1" sz="2400">
              <a:solidFill>
                <a:schemeClr val="dk1"/>
              </a:solidFill>
              <a:highlight>
                <a:srgbClr val="FFFF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7" name="Google Shape;727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4798031" y="397841"/>
            <a:ext cx="743217" cy="698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9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AR"/>
              <a:t>Instalemos a Continuación		</a:t>
            </a:r>
            <a:endParaRPr/>
          </a:p>
        </p:txBody>
      </p:sp>
      <p:sp>
        <p:nvSpPr>
          <p:cNvPr id="733" name="Google Shape;733;p9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AR"/>
              <a:t>Una vez instalado Minikube y que podemos comprobar su versión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AR"/>
              <a:t>Es momento de instalar Kubernetes con Minikube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AR"/>
              <a:t>Para esto necesitaremos :</a:t>
            </a:r>
            <a:endParaRPr/>
          </a:p>
          <a:p>
            <a:pPr indent="-64135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AR"/>
              <a:t> - La instalación de Minikube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AR"/>
              <a:t>La instalación de Kubernetes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-AR"/>
              <a:t>Tener contigo la guía de Instalación Guiada de Minikube y de Kubernetes.</a:t>
            </a:r>
            <a:endParaRPr/>
          </a:p>
        </p:txBody>
      </p:sp>
      <p:pic>
        <p:nvPicPr>
          <p:cNvPr id="734" name="Google Shape;734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7253554" y="365125"/>
            <a:ext cx="1253447" cy="1178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application&#10;&#10;Description automatically generated" id="739" name="Google Shape;739;p9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6640" l="0" r="-1" t="0"/>
          <a:stretch/>
        </p:blipFill>
        <p:spPr>
          <a:xfrm>
            <a:off x="1482450" y="520176"/>
            <a:ext cx="9001067" cy="557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5"/>
          <p:cNvSpPr txBox="1"/>
          <p:nvPr>
            <p:ph type="title"/>
          </p:nvPr>
        </p:nvSpPr>
        <p:spPr>
          <a:xfrm>
            <a:off x="629219" y="2726010"/>
            <a:ext cx="2880828" cy="30719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b="1" lang="es-AR" sz="4000">
                <a:latin typeface="Calibri"/>
                <a:ea typeface="Calibri"/>
                <a:cs typeface="Calibri"/>
                <a:sym typeface="Calibri"/>
              </a:rPr>
              <a:t>Kubernetes en producción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5" name="Google Shape;745;p9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2428" y="1288373"/>
            <a:ext cx="7225748" cy="4281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raphical user interface, text&#10;&#10;Description automatically generated" id="750" name="Google Shape;750;p9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570" y="643466"/>
            <a:ext cx="9816860" cy="557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97"/>
          <p:cNvSpPr txBox="1"/>
          <p:nvPr>
            <p:ph type="title"/>
          </p:nvPr>
        </p:nvSpPr>
        <p:spPr>
          <a:xfrm>
            <a:off x="638882" y="639193"/>
            <a:ext cx="3571810" cy="35735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b="1" lang="es-AR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en AWS</a:t>
            </a:r>
            <a:endParaRPr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6" name="Google Shape;756;p9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296" y="1314028"/>
            <a:ext cx="7214616" cy="4202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98"/>
          <p:cNvSpPr txBox="1"/>
          <p:nvPr>
            <p:ph type="title"/>
          </p:nvPr>
        </p:nvSpPr>
        <p:spPr>
          <a:xfrm>
            <a:off x="638882" y="639193"/>
            <a:ext cx="3571810" cy="35735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Calibri"/>
              <a:buNone/>
            </a:pPr>
            <a:r>
              <a:rPr b="1" lang="es-AR" sz="5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en AWS</a:t>
            </a:r>
            <a:endParaRPr sz="5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, text&#10;&#10;Description automatically generated" id="762" name="Google Shape;762;p9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54296" y="1440284"/>
            <a:ext cx="7214616" cy="395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, bubble chart&#10;&#10;Description automatically generated" id="767" name="Google Shape;767;p9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1120" y="457200"/>
            <a:ext cx="9509759" cy="59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2021-07-23T14:48:47Z</dcterms:created>
  <dc:creator>Rojo, Gino Luciano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bc0f418-96a4-4caf-9d7c-ccc5ec7f9d91_Enabled">
    <vt:lpwstr>true</vt:lpwstr>
  </property>
  <property fmtid="{D5CDD505-2E9C-101B-9397-08002B2CF9AE}" pid="3" name="MSIP_Label_1bc0f418-96a4-4caf-9d7c-ccc5ec7f9d91_SetDate">
    <vt:lpwstr>2021-07-27T18:29:52Z</vt:lpwstr>
  </property>
  <property fmtid="{D5CDD505-2E9C-101B-9397-08002B2CF9AE}" pid="4" name="MSIP_Label_1bc0f418-96a4-4caf-9d7c-ccc5ec7f9d91_Method">
    <vt:lpwstr>Privileged</vt:lpwstr>
  </property>
  <property fmtid="{D5CDD505-2E9C-101B-9397-08002B2CF9AE}" pid="5" name="MSIP_Label_1bc0f418-96a4-4caf-9d7c-ccc5ec7f9d91_Name">
    <vt:lpwstr>1bc0f418-96a4-4caf-9d7c-ccc5ec7f9d91</vt:lpwstr>
  </property>
  <property fmtid="{D5CDD505-2E9C-101B-9397-08002B2CF9AE}" pid="6" name="MSIP_Label_1bc0f418-96a4-4caf-9d7c-ccc5ec7f9d91_SiteId">
    <vt:lpwstr>e0793d39-0939-496d-b129-198edd916feb</vt:lpwstr>
  </property>
  <property fmtid="{D5CDD505-2E9C-101B-9397-08002B2CF9AE}" pid="7" name="MSIP_Label_1bc0f418-96a4-4caf-9d7c-ccc5ec7f9d91_ActionId">
    <vt:lpwstr>8eb94ad3-df4a-47e6-a28a-65af02b6fe3b</vt:lpwstr>
  </property>
  <property fmtid="{D5CDD505-2E9C-101B-9397-08002B2CF9AE}" pid="8" name="MSIP_Label_1bc0f418-96a4-4caf-9d7c-ccc5ec7f9d91_ContentBits">
    <vt:lpwstr>0</vt:lpwstr>
  </property>
</Properties>
</file>